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2452" autoAdjust="0"/>
    <p:restoredTop sz="94660"/>
  </p:normalViewPr>
  <p:slideViewPr>
    <p:cSldViewPr>
      <p:cViewPr varScale="1">
        <p:scale>
          <a:sx n="62" d="100"/>
          <a:sy n="62" d="100"/>
        </p:scale>
        <p:origin x="-562"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067DD2C-26F1-47DB-A1EC-8210583659F3}" type="datetimeFigureOut">
              <a:rPr lang="en-US" smtClean="0"/>
              <a:pPr/>
              <a:t>22/10/2018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335728-87C3-4C75-AC4D-E421126BA2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335728-87C3-4C75-AC4D-E421126BA24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335728-87C3-4C75-AC4D-E421126BA24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335728-87C3-4C75-AC4D-E421126BA24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7335728-87C3-4C75-AC4D-E421126BA24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7335728-87C3-4C75-AC4D-E421126BA24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7335728-87C3-4C75-AC4D-E421126BA2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067DD2C-26F1-47DB-A1EC-8210583659F3}" type="datetimeFigureOut">
              <a:rPr lang="en-US" smtClean="0"/>
              <a:pPr/>
              <a:t>22/10/2018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335728-87C3-4C75-AC4D-E421126BA24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067DD2C-26F1-47DB-A1EC-8210583659F3}" type="datetimeFigureOut">
              <a:rPr lang="en-US" smtClean="0"/>
              <a:pPr/>
              <a:t>22/10/2018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335728-87C3-4C75-AC4D-E421126BA24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335728-87C3-4C75-AC4D-E421126BA2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067DD2C-26F1-47DB-A1EC-8210583659F3}" type="datetimeFigureOut">
              <a:rPr lang="en-US" smtClean="0"/>
              <a:pPr/>
              <a:t>22/10/2018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335728-87C3-4C75-AC4D-E421126BA2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067DD2C-26F1-47DB-A1EC-8210583659F3}" type="datetimeFigureOut">
              <a:rPr lang="en-US" smtClean="0"/>
              <a:pPr/>
              <a:t>22/10/2018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335728-87C3-4C75-AC4D-E421126BA2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u="sng" dirty="0" smtClean="0"/>
              <a:t>INFRARED SPECTROSCOPY</a:t>
            </a:r>
            <a:endParaRPr lang="en-US" u="sng" dirty="0"/>
          </a:p>
        </p:txBody>
      </p:sp>
      <p:sp>
        <p:nvSpPr>
          <p:cNvPr id="3" name="Subtitle 2"/>
          <p:cNvSpPr>
            <a:spLocks noGrp="1"/>
          </p:cNvSpPr>
          <p:nvPr>
            <p:ph type="subTitle" idx="1"/>
          </p:nvPr>
        </p:nvSpPr>
        <p:spPr>
          <a:xfrm>
            <a:off x="1371600" y="3886200"/>
            <a:ext cx="6400800" cy="2590800"/>
          </a:xfrm>
        </p:spPr>
        <p:txBody>
          <a:bodyPr/>
          <a:lstStyle/>
          <a:p>
            <a:r>
              <a:rPr lang="en-US" dirty="0" err="1" smtClean="0"/>
              <a:t>Dr.M.P.Singh</a:t>
            </a:r>
            <a:endParaRPr lang="en-US" dirty="0" smtClean="0"/>
          </a:p>
          <a:p>
            <a:r>
              <a:rPr lang="en-US" dirty="0" smtClean="0"/>
              <a:t>Assistant Prof. &amp; Head</a:t>
            </a:r>
          </a:p>
          <a:p>
            <a:r>
              <a:rPr lang="en-US" dirty="0" smtClean="0"/>
              <a:t>Department of Chemistry</a:t>
            </a:r>
          </a:p>
          <a:p>
            <a:r>
              <a:rPr lang="en-US" dirty="0" err="1" smtClean="0"/>
              <a:t>Shri</a:t>
            </a:r>
            <a:r>
              <a:rPr lang="en-US" dirty="0" smtClean="0"/>
              <a:t> </a:t>
            </a:r>
            <a:r>
              <a:rPr lang="en-US" dirty="0" err="1" smtClean="0"/>
              <a:t>Sadguru</a:t>
            </a:r>
            <a:r>
              <a:rPr lang="en-US" dirty="0" smtClean="0"/>
              <a:t> </a:t>
            </a:r>
            <a:r>
              <a:rPr lang="en-US" dirty="0" err="1" smtClean="0"/>
              <a:t>Saibaba</a:t>
            </a:r>
            <a:r>
              <a:rPr lang="en-US" dirty="0" smtClean="0"/>
              <a:t> Science College, </a:t>
            </a:r>
            <a:r>
              <a:rPr lang="en-US" dirty="0" err="1" smtClean="0"/>
              <a:t>Ashti-Gadchiroli</a:t>
            </a:r>
            <a:r>
              <a:rPr lang="en-US" dirty="0" smtClean="0"/>
              <a:t> (M.S)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762000" y="381000"/>
            <a:ext cx="80772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1-INTRODUCTION</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2-THEORY</a:t>
            </a:r>
          </a:p>
          <a:p>
            <a:pPr lvl="0" eaLnBrk="0" fontAlgn="base" hangingPunct="0">
              <a:lnSpc>
                <a:spcPct val="150000"/>
              </a:lnSpc>
              <a:spcBef>
                <a:spcPct val="0"/>
              </a:spcBef>
              <a:spcAft>
                <a:spcPct val="0"/>
              </a:spcAft>
            </a:pPr>
            <a:r>
              <a:rPr lang="en-US" sz="3200" dirty="0" smtClean="0">
                <a:latin typeface="Calibri" pitchFamily="34" charset="0"/>
                <a:cs typeface="Times New Roman" pitchFamily="18" charset="0"/>
              </a:rPr>
              <a:t>3-</a:t>
            </a: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OF VIBRATIONAL MODES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lang="en-US" sz="3200" dirty="0">
                <a:latin typeface="Calibri" pitchFamily="34" charset="0"/>
                <a:ea typeface="Calibri" pitchFamily="34" charset="0"/>
                <a:cs typeface="Times New Roman" pitchFamily="18" charset="0"/>
              </a:rPr>
              <a:t>4</a:t>
            </a: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-ABSORPTION BANDS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5-REGIONS</a:t>
            </a:r>
            <a:endParaRPr lang="en-US" sz="3200" dirty="0">
              <a:latin typeface="Arial" pitchFamily="34" charset="0"/>
              <a:ea typeface="Calibri"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6-</a:t>
            </a:r>
            <a:r>
              <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USES AND APPLICATIONS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0"/>
            <a:ext cx="184731" cy="369332"/>
          </a:xfrm>
          <a:prstGeom prst="rect">
            <a:avLst/>
          </a:prstGeom>
          <a:noFill/>
        </p:spPr>
        <p:txBody>
          <a:bodyPr wrap="none" rtlCol="0">
            <a:spAutoFit/>
          </a:bodyPr>
          <a:lstStyle/>
          <a:p>
            <a:endParaRPr lang="en-US" dirty="0"/>
          </a:p>
        </p:txBody>
      </p:sp>
      <p:sp>
        <p:nvSpPr>
          <p:cNvPr id="1025" name="Rectangle 1"/>
          <p:cNvSpPr>
            <a:spLocks noChangeArrowheads="1"/>
          </p:cNvSpPr>
          <p:nvPr/>
        </p:nvSpPr>
        <p:spPr bwMode="auto">
          <a:xfrm>
            <a:off x="304800" y="914400"/>
            <a:ext cx="8686800"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INTRODUCTION:</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IR-Spectroscopy involves the interaction of infrared radiation with matter.</a:t>
            </a:r>
            <a:r>
              <a:rPr lang="en-US" sz="2000" dirty="0" smtClean="0">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It  covers a range of techniques mostly based on absorption spectroscopy. As with all spectroscopic techniques. It can be used </a:t>
            </a:r>
            <a:r>
              <a:rPr kumimoji="0" lang="en-US"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toidentify</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study chemicals.</a:t>
            </a:r>
            <a:r>
              <a:rPr lang="en-US" sz="2000" dirty="0" smtClean="0">
                <a:latin typeface="Arial" pitchFamily="34" charset="0"/>
                <a:cs typeface="Arial" pitchFamily="34" charset="0"/>
              </a:rPr>
              <a:t> Samples may be solid, liquid or gas. </a:t>
            </a:r>
          </a:p>
          <a:p>
            <a:pPr algn="just"/>
            <a:endParaRPr lang="en-US" sz="2000" dirty="0" smtClean="0">
              <a:latin typeface="Arial" pitchFamily="34" charset="0"/>
              <a:cs typeface="Arial" pitchFamily="34" charset="0"/>
            </a:endParaRPr>
          </a:p>
          <a:p>
            <a:pPr algn="just"/>
            <a:r>
              <a:rPr lang="en-US" sz="2000" dirty="0" smtClean="0">
                <a:latin typeface="Arial" pitchFamily="34" charset="0"/>
                <a:cs typeface="Arial" pitchFamily="34" charset="0"/>
              </a:rPr>
              <a:t>The method or technique of infrared spectroscopy is conducted with an instrument called an infrared spectrometer (or spectrophotometer) to produce an infrared spectrum. An IR spectrum can be visualized in a graph of infrared light absorbance (or transmittance) on the vertical axis v/s frequency or wavelength on the horizontal axis.</a:t>
            </a:r>
          </a:p>
          <a:p>
            <a:endParaRPr lang="en-US" sz="2000" dirty="0" smtClean="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534400" cy="5940088"/>
          </a:xfrm>
          <a:prstGeom prst="rect">
            <a:avLst/>
          </a:prstGeom>
          <a:noFill/>
        </p:spPr>
        <p:txBody>
          <a:bodyPr wrap="square" rtlCol="0">
            <a:spAutoFit/>
          </a:bodyPr>
          <a:lstStyle/>
          <a:p>
            <a:pPr algn="just"/>
            <a:r>
              <a:rPr lang="en-US" sz="2000" dirty="0" smtClean="0"/>
              <a:t>Typical units of frequency used in </a:t>
            </a:r>
            <a:r>
              <a:rPr lang="en-US" sz="2000" dirty="0" err="1" smtClean="0"/>
              <a:t>ir</a:t>
            </a:r>
            <a:r>
              <a:rPr lang="en-US" sz="2000" dirty="0" smtClean="0"/>
              <a:t> spectra are reciprocal centimeters (sometime called wave numbers), with the symbol cm</a:t>
            </a:r>
            <a:r>
              <a:rPr lang="en-US" sz="2000" baseline="30000" dirty="0" smtClean="0"/>
              <a:t>-1</a:t>
            </a:r>
            <a:r>
              <a:rPr lang="en-US" sz="2000" dirty="0" smtClean="0"/>
              <a:t>.Unit of IR wave length are commonly given in micrometers (</a:t>
            </a:r>
            <a:r>
              <a:rPr lang="en-US" sz="2000" dirty="0" err="1" smtClean="0"/>
              <a:t>formely</a:t>
            </a:r>
            <a:r>
              <a:rPr lang="en-US" sz="2000" dirty="0" smtClean="0"/>
              <a:t> called “microns”) symbol µm. Which are related to wave numbers in a reciprocal way. </a:t>
            </a:r>
          </a:p>
          <a:p>
            <a:pPr algn="just"/>
            <a:endParaRPr lang="en-US" sz="2000" dirty="0" smtClean="0"/>
          </a:p>
          <a:p>
            <a:pPr algn="just"/>
            <a:r>
              <a:rPr lang="en-US" sz="2000" dirty="0" smtClean="0"/>
              <a:t>A common laboratory instrument that uses this technique, is a Fourier Transform Infrared Spectrometer. Two-</a:t>
            </a:r>
            <a:r>
              <a:rPr lang="en-US" sz="2000" dirty="0" err="1" smtClean="0"/>
              <a:t>dimentional</a:t>
            </a:r>
            <a:r>
              <a:rPr lang="en-US" sz="2000" dirty="0" smtClean="0"/>
              <a:t> infrared is possible as discussed below. Typical units of frequency used in infrared spectra are reciprocal centimeters (sometime called wave numbers), with the symbol cm</a:t>
            </a:r>
            <a:r>
              <a:rPr lang="en-US" sz="2000" baseline="30000" dirty="0" smtClean="0"/>
              <a:t>-1</a:t>
            </a:r>
            <a:r>
              <a:rPr lang="en-US" sz="2000" dirty="0" smtClean="0"/>
              <a:t>.</a:t>
            </a:r>
          </a:p>
          <a:p>
            <a:pPr algn="just"/>
            <a:endParaRPr lang="en-US" sz="2000" dirty="0" smtClean="0"/>
          </a:p>
          <a:p>
            <a:pPr algn="just"/>
            <a:r>
              <a:rPr lang="en-US" sz="2000" dirty="0" smtClean="0"/>
              <a:t>Unit of IR wave length are commonly given in micrometers (</a:t>
            </a:r>
            <a:r>
              <a:rPr lang="en-US" sz="2000" dirty="0" err="1" smtClean="0"/>
              <a:t>formely</a:t>
            </a:r>
            <a:r>
              <a:rPr lang="en-US" sz="2000" dirty="0" smtClean="0"/>
              <a:t> called “microns”) symbol µm. Which are related to wave numbers in a reciprocal way. A common laboratory instrument that uses this technique, is a Fourier Transform Infrared Spectrometer. Two-</a:t>
            </a:r>
            <a:r>
              <a:rPr lang="en-US" sz="2000" dirty="0" err="1" smtClean="0"/>
              <a:t>dimentional</a:t>
            </a:r>
            <a:r>
              <a:rPr lang="en-US" sz="2000" dirty="0" smtClean="0"/>
              <a:t> infrared is possible as discussed below.</a:t>
            </a:r>
          </a:p>
          <a:p>
            <a:endParaRPr lang="en-US" sz="2000" dirty="0" smtClean="0"/>
          </a:p>
          <a:p>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8153400" cy="5970865"/>
          </a:xfrm>
          <a:prstGeom prst="rect">
            <a:avLst/>
          </a:prstGeom>
          <a:noFill/>
        </p:spPr>
        <p:txBody>
          <a:bodyPr wrap="square" rtlCol="0">
            <a:spAutoFit/>
          </a:bodyPr>
          <a:lstStyle/>
          <a:p>
            <a:pPr algn="just"/>
            <a:r>
              <a:rPr lang="en-US" dirty="0" smtClean="0"/>
              <a:t>The mid-IR, approximately 4000-400 cm</a:t>
            </a:r>
            <a:r>
              <a:rPr lang="en-US" baseline="30000" dirty="0" smtClean="0"/>
              <a:t>-1</a:t>
            </a:r>
            <a:r>
              <a:rPr lang="en-US" dirty="0" smtClean="0"/>
              <a:t> (2.5-25µm), may be used to study the fundamental vibrations and associated rotational </a:t>
            </a:r>
            <a:r>
              <a:rPr lang="en-US" dirty="0" err="1" smtClean="0"/>
              <a:t>vibrational</a:t>
            </a:r>
            <a:r>
              <a:rPr lang="en-US" dirty="0" smtClean="0"/>
              <a:t> structure. </a:t>
            </a:r>
          </a:p>
          <a:p>
            <a:pPr algn="just"/>
            <a:endParaRPr lang="en-US" dirty="0" smtClean="0"/>
          </a:p>
          <a:p>
            <a:pPr algn="just"/>
            <a:r>
              <a:rPr lang="en-US" dirty="0" smtClean="0"/>
              <a:t>The Far-IR, approximately 400-10 cm</a:t>
            </a:r>
            <a:r>
              <a:rPr lang="en-US" baseline="30000" dirty="0" smtClean="0"/>
              <a:t>-1</a:t>
            </a:r>
            <a:r>
              <a:rPr lang="en-US" dirty="0" smtClean="0"/>
              <a:t> (25-1000µm),lying adjacent to the microwave region, has low energy and may be used for rotational spectroscopy. The name and classifications of these sub regions are conventions, and are only loosely based on the relative molecular or </a:t>
            </a:r>
          </a:p>
          <a:p>
            <a:pPr algn="just"/>
            <a:r>
              <a:rPr lang="en-US" dirty="0" smtClean="0"/>
              <a:t>electromagnetic properties.</a:t>
            </a:r>
          </a:p>
          <a:p>
            <a:pPr algn="just"/>
            <a:endParaRPr lang="en-US" sz="2000" b="1" dirty="0" smtClean="0"/>
          </a:p>
          <a:p>
            <a:pPr algn="just"/>
            <a:r>
              <a:rPr lang="en-US" sz="2000" b="1" dirty="0" smtClean="0"/>
              <a:t>THEORY:</a:t>
            </a:r>
          </a:p>
          <a:p>
            <a:pPr algn="just"/>
            <a:r>
              <a:rPr lang="en-US" dirty="0" smtClean="0"/>
              <a:t>    </a:t>
            </a:r>
          </a:p>
          <a:p>
            <a:pPr algn="just"/>
            <a:r>
              <a:rPr lang="en-US" dirty="0" smtClean="0"/>
              <a:t>IR-Spectroscopy exploits the fact that molecule absorb frequencies characteristic of their structure. These absorptions occur at resonance frequencies i.e., the frequency of the absorbed radiation matches the </a:t>
            </a:r>
          </a:p>
          <a:p>
            <a:pPr algn="just"/>
            <a:r>
              <a:rPr lang="en-US" dirty="0" err="1" smtClean="0"/>
              <a:t>vibrational</a:t>
            </a:r>
            <a:r>
              <a:rPr lang="en-US" dirty="0" smtClean="0"/>
              <a:t> frequency. </a:t>
            </a:r>
          </a:p>
          <a:p>
            <a:pPr algn="just"/>
            <a:r>
              <a:rPr lang="en-US" dirty="0" smtClean="0"/>
              <a:t>The energies are affected by the shape of the molecular </a:t>
            </a:r>
            <a:r>
              <a:rPr lang="en-US" dirty="0" err="1" smtClean="0"/>
              <a:t>potencial</a:t>
            </a:r>
            <a:r>
              <a:rPr lang="en-US" dirty="0" smtClean="0"/>
              <a:t> energy surfaces, the masses of the atoms and the associated </a:t>
            </a:r>
            <a:r>
              <a:rPr lang="en-US" dirty="0" err="1" smtClean="0"/>
              <a:t>vibronic</a:t>
            </a:r>
            <a:r>
              <a:rPr lang="en-US" dirty="0" smtClean="0"/>
              <a:t> coupling.</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1"/>
            <a:ext cx="8305800" cy="5909310"/>
          </a:xfrm>
          <a:prstGeom prst="rect">
            <a:avLst/>
          </a:prstGeom>
          <a:noFill/>
        </p:spPr>
        <p:txBody>
          <a:bodyPr wrap="square" rtlCol="0">
            <a:spAutoFit/>
          </a:bodyPr>
          <a:lstStyle/>
          <a:p>
            <a:pPr algn="just"/>
            <a:r>
              <a:rPr lang="en-US" sz="2000" b="1" dirty="0" smtClean="0"/>
              <a:t>Number of </a:t>
            </a:r>
            <a:r>
              <a:rPr lang="en-US" sz="2000" b="1" dirty="0" err="1" smtClean="0"/>
              <a:t>Vibrational</a:t>
            </a:r>
            <a:r>
              <a:rPr lang="en-US" sz="2000" b="1" dirty="0" smtClean="0"/>
              <a:t> Modes:</a:t>
            </a:r>
          </a:p>
          <a:p>
            <a:pPr algn="just"/>
            <a:r>
              <a:rPr lang="en-US" dirty="0" smtClean="0"/>
              <a:t>In order for a </a:t>
            </a:r>
            <a:r>
              <a:rPr lang="en-US" dirty="0" err="1" smtClean="0"/>
              <a:t>vibrational</a:t>
            </a:r>
            <a:r>
              <a:rPr lang="en-US" dirty="0" smtClean="0"/>
              <a:t> mode in a sample to be “IR-active”. It must be associated with changes in the dipole moment. A permanent dipole is not necessary, as the rule requires only a change in dipole moment.</a:t>
            </a:r>
          </a:p>
          <a:p>
            <a:pPr algn="just"/>
            <a:endParaRPr lang="en-US" dirty="0" smtClean="0"/>
          </a:p>
          <a:p>
            <a:pPr algn="just"/>
            <a:r>
              <a:rPr lang="en-US" dirty="0" smtClean="0"/>
              <a:t>A molecule can vibrate in many ways, and each way is called a </a:t>
            </a:r>
            <a:r>
              <a:rPr lang="en-US" dirty="0" err="1" smtClean="0"/>
              <a:t>vibrational</a:t>
            </a:r>
            <a:r>
              <a:rPr lang="en-US" dirty="0" smtClean="0"/>
              <a:t> mode. For molecules with N-number of atoms. </a:t>
            </a:r>
          </a:p>
          <a:p>
            <a:pPr algn="just"/>
            <a:endParaRPr lang="en-US" dirty="0" smtClean="0"/>
          </a:p>
          <a:p>
            <a:pPr algn="just"/>
            <a:r>
              <a:rPr lang="en-US" dirty="0" smtClean="0"/>
              <a:t>Linear molecules have 3N-5 degrees of </a:t>
            </a:r>
            <a:r>
              <a:rPr lang="en-US" dirty="0" err="1" smtClean="0"/>
              <a:t>vibrational</a:t>
            </a:r>
            <a:r>
              <a:rPr lang="en-US" dirty="0" smtClean="0"/>
              <a:t> modes, whereas, non linear molecules have 3N-6 degrees of </a:t>
            </a:r>
            <a:r>
              <a:rPr lang="en-US" dirty="0" err="1" smtClean="0"/>
              <a:t>vibrational</a:t>
            </a:r>
            <a:r>
              <a:rPr lang="en-US" dirty="0" smtClean="0"/>
              <a:t> modes (also called </a:t>
            </a:r>
            <a:r>
              <a:rPr lang="en-US" dirty="0" err="1" smtClean="0"/>
              <a:t>vibrational</a:t>
            </a:r>
            <a:r>
              <a:rPr lang="en-US" dirty="0" smtClean="0"/>
              <a:t> degree of freedom) as an examples H</a:t>
            </a:r>
            <a:r>
              <a:rPr lang="en-US" baseline="-25000" dirty="0" smtClean="0"/>
              <a:t>2</a:t>
            </a:r>
            <a:r>
              <a:rPr lang="en-US" dirty="0" smtClean="0"/>
              <a:t>O, a non-linear molecule, will have 3×3-6=3 degree of </a:t>
            </a:r>
            <a:r>
              <a:rPr lang="en-US" dirty="0" err="1" smtClean="0"/>
              <a:t>vibrationalfreedom</a:t>
            </a:r>
            <a:r>
              <a:rPr lang="en-US" dirty="0" smtClean="0"/>
              <a:t> or modes. </a:t>
            </a:r>
          </a:p>
          <a:p>
            <a:pPr algn="just"/>
            <a:endParaRPr lang="en-US" dirty="0" smtClean="0"/>
          </a:p>
          <a:p>
            <a:pPr algn="just"/>
            <a:r>
              <a:rPr lang="en-US" dirty="0" smtClean="0"/>
              <a:t>Simple diatomic molecules have only one bond and only one </a:t>
            </a:r>
            <a:r>
              <a:rPr lang="en-US" dirty="0" err="1" smtClean="0"/>
              <a:t>vibrational</a:t>
            </a:r>
            <a:r>
              <a:rPr lang="en-US" dirty="0" smtClean="0"/>
              <a:t> band. If the molecule is symmetrical, e.g., N</a:t>
            </a:r>
            <a:r>
              <a:rPr lang="en-US" baseline="-25000" dirty="0" smtClean="0"/>
              <a:t>2</a:t>
            </a:r>
            <a:r>
              <a:rPr lang="en-US" dirty="0" smtClean="0"/>
              <a:t>. The band is not observed in the infrared spectrum. Asymmetric diatomic molecules, e.g., CO, absorb in the IR-Spectrum. More complex molecules have many bonds, and their </a:t>
            </a:r>
            <a:r>
              <a:rPr lang="en-US" dirty="0" err="1" smtClean="0"/>
              <a:t>vibrational</a:t>
            </a:r>
            <a:r>
              <a:rPr lang="en-US" dirty="0" smtClean="0"/>
              <a:t> spectra are correspondingly more complex, i.e., big molecules have many peaks in their infrared spectra.</a:t>
            </a:r>
          </a:p>
          <a:p>
            <a:pPr algn="just"/>
            <a:endParaRPr lang="en-US" dirty="0" smtClean="0"/>
          </a:p>
          <a:p>
            <a:pPr algn="just"/>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304800"/>
            <a:ext cx="7543800" cy="3416320"/>
          </a:xfrm>
          <a:prstGeom prst="rect">
            <a:avLst/>
          </a:prstGeom>
          <a:noFill/>
        </p:spPr>
        <p:txBody>
          <a:bodyPr wrap="square" rtlCol="0">
            <a:spAutoFit/>
          </a:bodyPr>
          <a:lstStyle/>
          <a:p>
            <a:pPr algn="just"/>
            <a:r>
              <a:rPr lang="en-US" dirty="0" smtClean="0"/>
              <a:t>The atoms in a CH</a:t>
            </a:r>
            <a:r>
              <a:rPr lang="en-US" baseline="-25000" dirty="0" smtClean="0"/>
              <a:t>2</a:t>
            </a:r>
            <a:r>
              <a:rPr lang="en-US" dirty="0" smtClean="0"/>
              <a:t>X</a:t>
            </a:r>
            <a:r>
              <a:rPr lang="en-US" baseline="-25000" dirty="0" smtClean="0"/>
              <a:t>2 </a:t>
            </a:r>
            <a:r>
              <a:rPr lang="en-US" dirty="0" smtClean="0"/>
              <a:t>group, commonly found in organic compounds, and where X can represent any other atom, can vibrate in nine different ways. Six of these vibrations involve only the CH</a:t>
            </a:r>
            <a:r>
              <a:rPr lang="en-US" baseline="-25000" dirty="0" smtClean="0"/>
              <a:t>2</a:t>
            </a:r>
            <a:r>
              <a:rPr lang="en-US" dirty="0" smtClean="0"/>
              <a:t> portion. Symmetric and asymmetric stretching, scissoring, rocking, wagging and twisting as shown below.</a:t>
            </a:r>
          </a:p>
          <a:p>
            <a:pPr algn="just"/>
            <a:endParaRPr lang="en-US" dirty="0" smtClean="0"/>
          </a:p>
          <a:p>
            <a:pPr algn="just"/>
            <a:r>
              <a:rPr lang="en-US" dirty="0" smtClean="0"/>
              <a:t>Structure that do not have the additional X group attached, have fewer modes because , some modes are </a:t>
            </a:r>
            <a:r>
              <a:rPr lang="en-US" dirty="0" err="1" smtClean="0"/>
              <a:t>defind</a:t>
            </a:r>
            <a:r>
              <a:rPr lang="en-US" dirty="0" smtClean="0"/>
              <a:t> by specific </a:t>
            </a:r>
            <a:r>
              <a:rPr lang="en-US" dirty="0" err="1" smtClean="0"/>
              <a:t>rotationship</a:t>
            </a:r>
            <a:r>
              <a:rPr lang="en-US" dirty="0" smtClean="0"/>
              <a:t> to those other attached groups. For examples in water, the rocking, wagging and twisting modes, do not exist because , these types of motions of the H-represent simple rotation of the whole molecule rather than vibrations within it. </a:t>
            </a:r>
            <a:endParaRPr lang="en-US" dirty="0"/>
          </a:p>
        </p:txBody>
      </p:sp>
      <p:graphicFrame>
        <p:nvGraphicFramePr>
          <p:cNvPr id="4" name="Table 3"/>
          <p:cNvGraphicFramePr>
            <a:graphicFrameLocks noGrp="1"/>
          </p:cNvGraphicFramePr>
          <p:nvPr/>
        </p:nvGraphicFramePr>
        <p:xfrm>
          <a:off x="1371600" y="3810000"/>
          <a:ext cx="6172200" cy="2298674"/>
        </p:xfrm>
        <a:graphic>
          <a:graphicData uri="http://schemas.openxmlformats.org/drawingml/2006/table">
            <a:tbl>
              <a:tblPr firstRow="1" bandRow="1">
                <a:tableStyleId>{5C22544A-7EE6-4342-B048-85BDC9FD1C3A}</a:tableStyleId>
              </a:tblPr>
              <a:tblGrid>
                <a:gridCol w="2057400"/>
                <a:gridCol w="2057400"/>
                <a:gridCol w="2057400"/>
              </a:tblGrid>
              <a:tr h="633743">
                <a:tc>
                  <a:txBody>
                    <a:bodyPr/>
                    <a:lstStyle/>
                    <a:p>
                      <a:r>
                        <a:rPr lang="en-US" dirty="0" smtClean="0"/>
                        <a:t>Symmetry Direction</a:t>
                      </a:r>
                      <a:endParaRPr lang="en-US" dirty="0"/>
                    </a:p>
                  </a:txBody>
                  <a:tcPr/>
                </a:tc>
                <a:tc>
                  <a:txBody>
                    <a:bodyPr/>
                    <a:lstStyle/>
                    <a:p>
                      <a:r>
                        <a:rPr lang="en-US" dirty="0" smtClean="0"/>
                        <a:t>Symmetric</a:t>
                      </a:r>
                      <a:endParaRPr lang="en-US" dirty="0"/>
                    </a:p>
                  </a:txBody>
                  <a:tcPr/>
                </a:tc>
                <a:tc>
                  <a:txBody>
                    <a:bodyPr/>
                    <a:lstStyle/>
                    <a:p>
                      <a:r>
                        <a:rPr lang="en-US" dirty="0" smtClean="0"/>
                        <a:t>Asymmetric</a:t>
                      </a:r>
                      <a:endParaRPr lang="en-US" dirty="0"/>
                    </a:p>
                  </a:txBody>
                  <a:tcPr/>
                </a:tc>
              </a:tr>
              <a:tr h="633743">
                <a:tc>
                  <a:txBody>
                    <a:bodyPr/>
                    <a:lstStyle/>
                    <a:p>
                      <a:r>
                        <a:rPr lang="en-US" dirty="0" smtClean="0"/>
                        <a:t>Radial</a:t>
                      </a:r>
                      <a:endParaRPr lang="en-US" dirty="0"/>
                    </a:p>
                  </a:txBody>
                  <a:tcPr/>
                </a:tc>
                <a:tc>
                  <a:txBody>
                    <a:bodyPr/>
                    <a:lstStyle/>
                    <a:p>
                      <a:r>
                        <a:rPr lang="en-US" dirty="0" smtClean="0"/>
                        <a:t>Symmetric Stretching</a:t>
                      </a:r>
                      <a:endParaRPr lang="en-US" dirty="0"/>
                    </a:p>
                  </a:txBody>
                  <a:tcPr/>
                </a:tc>
                <a:tc>
                  <a:txBody>
                    <a:bodyPr/>
                    <a:lstStyle/>
                    <a:p>
                      <a:r>
                        <a:rPr lang="en-US" dirty="0" smtClean="0"/>
                        <a:t>Asymmetric Stretching</a:t>
                      </a:r>
                      <a:endParaRPr lang="en-US" dirty="0"/>
                    </a:p>
                  </a:txBody>
                  <a:tcPr/>
                </a:tc>
              </a:tr>
              <a:tr h="509257">
                <a:tc>
                  <a:txBody>
                    <a:bodyPr/>
                    <a:lstStyle/>
                    <a:p>
                      <a:r>
                        <a:rPr lang="en-US" dirty="0" smtClean="0"/>
                        <a:t>Latitudinal</a:t>
                      </a:r>
                      <a:endParaRPr lang="en-US" dirty="0"/>
                    </a:p>
                  </a:txBody>
                  <a:tcPr/>
                </a:tc>
                <a:tc>
                  <a:txBody>
                    <a:bodyPr/>
                    <a:lstStyle/>
                    <a:p>
                      <a:r>
                        <a:rPr lang="en-US" dirty="0" smtClean="0"/>
                        <a:t>Scissoring</a:t>
                      </a:r>
                      <a:endParaRPr lang="en-US" dirty="0"/>
                    </a:p>
                  </a:txBody>
                  <a:tcPr/>
                </a:tc>
                <a:tc>
                  <a:txBody>
                    <a:bodyPr/>
                    <a:lstStyle/>
                    <a:p>
                      <a:r>
                        <a:rPr lang="en-US" dirty="0" smtClean="0"/>
                        <a:t>Rocking</a:t>
                      </a:r>
                      <a:endParaRPr lang="en-US" dirty="0"/>
                    </a:p>
                  </a:txBody>
                  <a:tcPr/>
                </a:tc>
              </a:tr>
              <a:tr h="509257">
                <a:tc>
                  <a:txBody>
                    <a:bodyPr/>
                    <a:lstStyle/>
                    <a:p>
                      <a:r>
                        <a:rPr lang="en-US" dirty="0" err="1" smtClean="0"/>
                        <a:t>Longitudnal</a:t>
                      </a:r>
                      <a:endParaRPr lang="en-US" dirty="0"/>
                    </a:p>
                  </a:txBody>
                  <a:tcPr/>
                </a:tc>
                <a:tc>
                  <a:txBody>
                    <a:bodyPr/>
                    <a:lstStyle/>
                    <a:p>
                      <a:r>
                        <a:rPr lang="en-US" dirty="0" smtClean="0"/>
                        <a:t>Wagging</a:t>
                      </a:r>
                      <a:endParaRPr lang="en-US" dirty="0"/>
                    </a:p>
                  </a:txBody>
                  <a:tcPr/>
                </a:tc>
                <a:tc>
                  <a:txBody>
                    <a:bodyPr/>
                    <a:lstStyle/>
                    <a:p>
                      <a:r>
                        <a:rPr lang="en-US" dirty="0" smtClean="0"/>
                        <a:t>Twisting</a:t>
                      </a:r>
                      <a:endParaRPr lang="en-US"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7543800" cy="4862870"/>
          </a:xfrm>
          <a:prstGeom prst="rect">
            <a:avLst/>
          </a:prstGeom>
        </p:spPr>
        <p:txBody>
          <a:bodyPr wrap="square">
            <a:spAutoFit/>
          </a:bodyPr>
          <a:lstStyle/>
          <a:p>
            <a:pPr algn="just"/>
            <a:r>
              <a:rPr lang="en-US" sz="2000" b="1" dirty="0" smtClean="0"/>
              <a:t>Absorption Bands:</a:t>
            </a:r>
          </a:p>
          <a:p>
            <a:pPr algn="just"/>
            <a:r>
              <a:rPr lang="en-US" dirty="0" smtClean="0"/>
              <a:t>IR-Spectroscopy is often used to identify structures, because functional groups give rise to characteristic bands</a:t>
            </a:r>
          </a:p>
          <a:p>
            <a:pPr algn="just"/>
            <a:r>
              <a:rPr lang="en-US" dirty="0" smtClean="0"/>
              <a:t> both in terms of intensity and position (frequency). The position of these bands are summarized in correlation table as shown below. </a:t>
            </a:r>
          </a:p>
          <a:p>
            <a:pPr algn="just"/>
            <a:endParaRPr lang="en-US" dirty="0" smtClean="0"/>
          </a:p>
          <a:p>
            <a:pPr algn="just"/>
            <a:r>
              <a:rPr lang="en-US" sz="2000" b="1" dirty="0" smtClean="0"/>
              <a:t>Regions:</a:t>
            </a:r>
          </a:p>
          <a:p>
            <a:pPr algn="just"/>
            <a:r>
              <a:rPr lang="en-US" dirty="0" smtClean="0"/>
              <a:t>A spectrograph is often interpreted as having two regions.</a:t>
            </a:r>
          </a:p>
          <a:p>
            <a:pPr algn="just"/>
            <a:r>
              <a:rPr lang="en-US" dirty="0" smtClean="0"/>
              <a:t>1- </a:t>
            </a:r>
            <a:r>
              <a:rPr lang="en-US" b="1" dirty="0" smtClean="0"/>
              <a:t>Functional Group Region:</a:t>
            </a:r>
          </a:p>
          <a:p>
            <a:pPr algn="just"/>
            <a:r>
              <a:rPr lang="en-US" dirty="0" smtClean="0"/>
              <a:t>     In this region there are one to a few troughs per functional        group.</a:t>
            </a:r>
          </a:p>
          <a:p>
            <a:pPr algn="just"/>
            <a:r>
              <a:rPr lang="en-US" dirty="0" smtClean="0"/>
              <a:t>2-</a:t>
            </a:r>
            <a:r>
              <a:rPr lang="en-US" b="1" dirty="0" smtClean="0"/>
              <a:t> Finger Print Region:</a:t>
            </a:r>
          </a:p>
          <a:p>
            <a:pPr algn="just"/>
            <a:r>
              <a:rPr lang="en-US" dirty="0" smtClean="0"/>
              <a:t>    In this region there are many troughs which form an intricate pattern which can be used like a fingerprint to determine the compound.</a:t>
            </a:r>
          </a:p>
          <a:p>
            <a:pPr algn="just"/>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8013700" cy="4524315"/>
          </a:xfrm>
          <a:prstGeom prst="rect">
            <a:avLst/>
          </a:prstGeom>
          <a:noFill/>
        </p:spPr>
        <p:txBody>
          <a:bodyPr wrap="square" rtlCol="0">
            <a:spAutoFit/>
          </a:bodyPr>
          <a:lstStyle/>
          <a:p>
            <a:pPr algn="just"/>
            <a:r>
              <a:rPr lang="en-US" sz="2000" b="1" dirty="0" smtClean="0"/>
              <a:t>USES AND APPLICATIONS:</a:t>
            </a:r>
            <a:r>
              <a:rPr lang="en-US" dirty="0" smtClean="0"/>
              <a:t> </a:t>
            </a:r>
          </a:p>
          <a:p>
            <a:pPr algn="just"/>
            <a:endParaRPr lang="en-US" dirty="0" smtClean="0"/>
          </a:p>
          <a:p>
            <a:pPr algn="just"/>
            <a:r>
              <a:rPr lang="en-US" dirty="0" smtClean="0"/>
              <a:t> IR-Spectroscopy is a simple and reliable technique widely used in both organic and inorganic chemistry, in research and industry. It is used in quality control, dynamic measurement and monitoring applications </a:t>
            </a:r>
            <a:r>
              <a:rPr lang="en-US" dirty="0" err="1" smtClean="0"/>
              <a:t>suchas</a:t>
            </a:r>
            <a:r>
              <a:rPr lang="en-US" dirty="0" smtClean="0"/>
              <a:t> the long term </a:t>
            </a:r>
            <a:r>
              <a:rPr lang="en-US" dirty="0" err="1" smtClean="0"/>
              <a:t>unattend</a:t>
            </a:r>
            <a:r>
              <a:rPr lang="en-US" dirty="0" smtClean="0"/>
              <a:t> of CO</a:t>
            </a:r>
            <a:r>
              <a:rPr lang="en-US" baseline="-25000" dirty="0" smtClean="0"/>
              <a:t>2</a:t>
            </a:r>
            <a:r>
              <a:rPr lang="en-US" dirty="0" smtClean="0"/>
              <a:t> concentrations in the green houses and growth chambers by IR gas </a:t>
            </a:r>
            <a:r>
              <a:rPr lang="en-US" dirty="0" err="1" smtClean="0"/>
              <a:t>analyser</a:t>
            </a:r>
            <a:r>
              <a:rPr lang="en-US" dirty="0" smtClean="0"/>
              <a:t>.</a:t>
            </a:r>
          </a:p>
          <a:p>
            <a:pPr algn="just"/>
            <a:endParaRPr lang="en-US" dirty="0" smtClean="0"/>
          </a:p>
          <a:p>
            <a:pPr algn="just"/>
            <a:r>
              <a:rPr lang="en-US" dirty="0" smtClean="0"/>
              <a:t>It is also useful in forensic analysis in both criminal and civil cases</a:t>
            </a:r>
          </a:p>
          <a:p>
            <a:pPr algn="just"/>
            <a:r>
              <a:rPr lang="en-US" dirty="0" smtClean="0"/>
              <a:t>For example in identifying polymer degradation. It can be used in</a:t>
            </a:r>
          </a:p>
          <a:p>
            <a:pPr algn="just"/>
            <a:r>
              <a:rPr lang="en-US" dirty="0" smtClean="0"/>
              <a:t>Determining the blood alcohol content of a suspected drunk driver.</a:t>
            </a:r>
          </a:p>
          <a:p>
            <a:pPr algn="just"/>
            <a:endParaRPr lang="en-US" dirty="0" smtClean="0"/>
          </a:p>
          <a:p>
            <a:pPr algn="just"/>
            <a:r>
              <a:rPr lang="en-US" dirty="0" smtClean="0"/>
              <a:t>It </a:t>
            </a:r>
            <a:r>
              <a:rPr lang="en-US" dirty="0" err="1" smtClean="0"/>
              <a:t>hase</a:t>
            </a:r>
            <a:r>
              <a:rPr lang="en-US" dirty="0" smtClean="0"/>
              <a:t> been successfully used in analysis and identification of</a:t>
            </a:r>
          </a:p>
          <a:p>
            <a:pPr algn="just"/>
            <a:r>
              <a:rPr lang="en-US" dirty="0" smtClean="0"/>
              <a:t> pigments in paintings and other arts objects </a:t>
            </a:r>
            <a:r>
              <a:rPr lang="en-US" dirty="0" err="1" smtClean="0"/>
              <a:t>suchas</a:t>
            </a:r>
            <a:r>
              <a:rPr lang="en-US" dirty="0" smtClean="0"/>
              <a:t> illuminated</a:t>
            </a:r>
          </a:p>
          <a:p>
            <a:pPr algn="just"/>
            <a:r>
              <a:rPr lang="en-US" dirty="0" err="1" smtClean="0"/>
              <a:t>Manuscipts</a:t>
            </a:r>
            <a:r>
              <a:rPr lang="en-US" dirty="0" smtClean="0"/>
              <a:t>.</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8077200" cy="5078313"/>
          </a:xfrm>
          <a:prstGeom prst="rect">
            <a:avLst/>
          </a:prstGeom>
          <a:noFill/>
        </p:spPr>
        <p:txBody>
          <a:bodyPr wrap="square" rtlCol="0">
            <a:spAutoFit/>
          </a:bodyPr>
          <a:lstStyle/>
          <a:p>
            <a:pPr algn="just"/>
            <a:r>
              <a:rPr lang="en-US" dirty="0" smtClean="0"/>
              <a:t>  It is also useful in measuring the degree of </a:t>
            </a:r>
            <a:r>
              <a:rPr lang="en-US" dirty="0" err="1" smtClean="0"/>
              <a:t>polymerisation</a:t>
            </a:r>
            <a:r>
              <a:rPr lang="en-US" dirty="0" smtClean="0"/>
              <a:t> in </a:t>
            </a:r>
            <a:r>
              <a:rPr lang="en-US" dirty="0" err="1" smtClean="0"/>
              <a:t>polymerManufacture</a:t>
            </a:r>
            <a:r>
              <a:rPr lang="en-US" dirty="0" smtClean="0"/>
              <a:t>. Chances in the character or quantity of a particular </a:t>
            </a:r>
            <a:r>
              <a:rPr lang="en-US" dirty="0" err="1" smtClean="0"/>
              <a:t>bondAre</a:t>
            </a:r>
            <a:r>
              <a:rPr lang="en-US" dirty="0" smtClean="0"/>
              <a:t> </a:t>
            </a:r>
            <a:r>
              <a:rPr lang="en-US" dirty="0" err="1" smtClean="0"/>
              <a:t>assesed</a:t>
            </a:r>
            <a:r>
              <a:rPr lang="en-US" dirty="0" smtClean="0"/>
              <a:t> by measuring at a specific frequency over time. </a:t>
            </a:r>
            <a:r>
              <a:rPr lang="en-US" dirty="0" err="1" smtClean="0"/>
              <a:t>ModernInstruments</a:t>
            </a:r>
            <a:r>
              <a:rPr lang="en-US" dirty="0" smtClean="0"/>
              <a:t> can take IR measurements across the range of interest </a:t>
            </a:r>
            <a:r>
              <a:rPr lang="en-US" dirty="0" err="1" smtClean="0"/>
              <a:t>asFrequently</a:t>
            </a:r>
            <a:r>
              <a:rPr lang="en-US" dirty="0" smtClean="0"/>
              <a:t> as 32 times a second. This can be done whilst </a:t>
            </a:r>
            <a:r>
              <a:rPr lang="en-US" dirty="0" err="1" smtClean="0"/>
              <a:t>simultaniousMeasurements</a:t>
            </a:r>
            <a:r>
              <a:rPr lang="en-US" dirty="0" smtClean="0"/>
              <a:t> are made using other techniques. This make </a:t>
            </a:r>
            <a:r>
              <a:rPr lang="en-US" dirty="0" err="1" smtClean="0"/>
              <a:t>theobservations</a:t>
            </a:r>
            <a:r>
              <a:rPr lang="en-US" dirty="0" smtClean="0"/>
              <a:t> of chemical reactions and processes quicker and most accurate.</a:t>
            </a:r>
          </a:p>
          <a:p>
            <a:pPr algn="just"/>
            <a:r>
              <a:rPr lang="en-US" dirty="0" smtClean="0"/>
              <a:t> </a:t>
            </a:r>
          </a:p>
          <a:p>
            <a:pPr algn="just"/>
            <a:r>
              <a:rPr lang="en-US" dirty="0" smtClean="0"/>
              <a:t>It has also been successfully </a:t>
            </a:r>
            <a:r>
              <a:rPr lang="en-US" dirty="0" err="1" smtClean="0"/>
              <a:t>utilised</a:t>
            </a:r>
            <a:r>
              <a:rPr lang="en-US" dirty="0" smtClean="0"/>
              <a:t> in the field of semiconductor</a:t>
            </a:r>
          </a:p>
          <a:p>
            <a:pPr algn="just"/>
            <a:r>
              <a:rPr lang="en-US" dirty="0" smtClean="0"/>
              <a:t>Microelectronics. For example, IR-Spectroscopy can be applied to</a:t>
            </a:r>
          </a:p>
          <a:p>
            <a:pPr algn="just"/>
            <a:r>
              <a:rPr lang="en-US" dirty="0" smtClean="0"/>
              <a:t>Semiconductors like silicon, gallium arsenide, Zinc </a:t>
            </a:r>
            <a:r>
              <a:rPr lang="en-US" dirty="0" err="1" smtClean="0"/>
              <a:t>Selenide</a:t>
            </a:r>
            <a:r>
              <a:rPr lang="en-US" dirty="0" smtClean="0"/>
              <a:t>, amorphous silicon, silicon nitride etc.</a:t>
            </a:r>
          </a:p>
          <a:p>
            <a:pPr algn="just"/>
            <a:endParaRPr lang="en-US" dirty="0" smtClean="0"/>
          </a:p>
          <a:p>
            <a:pPr algn="just"/>
            <a:r>
              <a:rPr lang="en-US" dirty="0" smtClean="0"/>
              <a:t>   It is also applicable in food industry to measure the concentration</a:t>
            </a:r>
          </a:p>
          <a:p>
            <a:pPr algn="just"/>
            <a:r>
              <a:rPr lang="en-US" dirty="0" smtClean="0"/>
              <a:t>Of various compounds in different food products.</a:t>
            </a:r>
          </a:p>
          <a:p>
            <a:pPr algn="just"/>
            <a:endParaRPr lang="en-US" dirty="0" smtClean="0"/>
          </a:p>
          <a:p>
            <a:pPr algn="just"/>
            <a:r>
              <a:rPr lang="en-US"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470589" cy="2308324"/>
          </a:xfrm>
          <a:prstGeom prst="rect">
            <a:avLst/>
          </a:prstGeom>
          <a:noFill/>
        </p:spPr>
        <p:txBody>
          <a:bodyPr wrap="none" rtlCol="0">
            <a:spAutoFit/>
          </a:bodyPr>
          <a:lstStyle/>
          <a:p>
            <a:pPr algn="just"/>
            <a:r>
              <a:rPr lang="en-US" smtClean="0"/>
              <a:t>It </a:t>
            </a:r>
            <a:r>
              <a:rPr lang="en-US" dirty="0" smtClean="0"/>
              <a:t>is also useful in gas leak detection devices </a:t>
            </a:r>
            <a:r>
              <a:rPr lang="en-US" dirty="0" err="1" smtClean="0"/>
              <a:t>suchas</a:t>
            </a:r>
            <a:r>
              <a:rPr lang="en-US" dirty="0" smtClean="0"/>
              <a:t> the DP-IR and </a:t>
            </a:r>
          </a:p>
          <a:p>
            <a:pPr algn="just"/>
            <a:r>
              <a:rPr lang="en-US" dirty="0" smtClean="0"/>
              <a:t>Eye </a:t>
            </a:r>
            <a:r>
              <a:rPr lang="en-US" dirty="0" err="1" smtClean="0"/>
              <a:t>CGas</a:t>
            </a:r>
            <a:r>
              <a:rPr lang="en-US" dirty="0" smtClean="0"/>
              <a:t>. These devices detect hydrocarbon gas leaks in the </a:t>
            </a:r>
          </a:p>
          <a:p>
            <a:pPr algn="just"/>
            <a:r>
              <a:rPr lang="en-US" dirty="0" smtClean="0"/>
              <a:t>transportation of natural gas and crude oil. In feb.2014, NASA announced</a:t>
            </a:r>
          </a:p>
          <a:p>
            <a:pPr algn="just"/>
            <a:r>
              <a:rPr lang="en-US" dirty="0" smtClean="0"/>
              <a:t>a </a:t>
            </a:r>
            <a:r>
              <a:rPr lang="en-US" dirty="0" err="1" smtClean="0"/>
              <a:t>greately</a:t>
            </a:r>
            <a:r>
              <a:rPr lang="en-US" dirty="0" smtClean="0"/>
              <a:t> updated database, based on IR-Spectroscopy, for </a:t>
            </a:r>
            <a:r>
              <a:rPr lang="en-US" dirty="0" err="1" smtClean="0"/>
              <a:t>traking</a:t>
            </a:r>
            <a:r>
              <a:rPr lang="en-US" dirty="0" smtClean="0"/>
              <a:t> </a:t>
            </a:r>
          </a:p>
          <a:p>
            <a:pPr algn="just"/>
            <a:r>
              <a:rPr lang="en-US" dirty="0" smtClean="0"/>
              <a:t>polycyclic hydrocarbons (PAHS) in the universe. According to scientists, </a:t>
            </a:r>
          </a:p>
          <a:p>
            <a:pPr algn="just"/>
            <a:r>
              <a:rPr lang="en-US" dirty="0" smtClean="0"/>
              <a:t>more than 20% of the carbon in the universe may be associated with</a:t>
            </a:r>
          </a:p>
          <a:p>
            <a:pPr algn="just"/>
            <a:r>
              <a:rPr lang="en-US" dirty="0" smtClean="0"/>
              <a:t>PAHS possible starting materials for the formation of life.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86000"/>
            <a:ext cx="6629400" cy="1200329"/>
          </a:xfrm>
          <a:prstGeom prst="rect">
            <a:avLst/>
          </a:prstGeom>
          <a:noFill/>
        </p:spPr>
        <p:txBody>
          <a:bodyPr wrap="square" rtlCol="0">
            <a:spAutoFit/>
          </a:bodyPr>
          <a:lstStyle/>
          <a:p>
            <a:r>
              <a:rPr lang="en-US" sz="7200" smtClean="0"/>
              <a:t>  THANK </a:t>
            </a:r>
            <a:r>
              <a:rPr lang="en-US" sz="7200" dirty="0" smtClean="0"/>
              <a:t>YOU</a:t>
            </a:r>
            <a:endParaRPr lang="en-US" sz="7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450</TotalTime>
  <Words>1196</Words>
  <Application>Microsoft Office PowerPoint</Application>
  <PresentationFormat>On-screen Show (4:3)</PresentationFormat>
  <Paragraphs>93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INFRARED SPECTROSCOPY</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INFRARED SPECTROSCOPY</dc:title>
  <dc:creator>Dr. H s Tomar</dc:creator>
  <cp:lastModifiedBy>Dr. H s Tomar</cp:lastModifiedBy>
  <cp:revision>63</cp:revision>
  <dcterms:created xsi:type="dcterms:W3CDTF">2018-10-21T14:04:36Z</dcterms:created>
  <dcterms:modified xsi:type="dcterms:W3CDTF">2018-10-22T17:42:15Z</dcterms:modified>
</cp:coreProperties>
</file>